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83" r:id="rId3"/>
    <p:sldId id="284" r:id="rId4"/>
    <p:sldId id="305" r:id="rId5"/>
    <p:sldId id="306" r:id="rId6"/>
    <p:sldId id="332" r:id="rId7"/>
    <p:sldId id="507" r:id="rId8"/>
    <p:sldId id="508" r:id="rId9"/>
    <p:sldId id="509" r:id="rId10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530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42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550" r:id="rId52"/>
    <p:sldId id="551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564" r:id="rId66"/>
    <p:sldId id="500" r:id="rId67"/>
    <p:sldId id="501" r:id="rId68"/>
    <p:sldId id="50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1D179-D23D-41D4-AEEF-E4B9FEB069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3F25DA44-7F3E-4C17-A40B-7F663FDBEA65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QCoreApplication</a:t>
          </a:r>
          <a:endParaRPr lang="en-US" altLang="zh-CN"/>
        </a:p>
      </dgm:t>
    </dgm:pt>
    <dgm:pt modelId="{EE9066D1-3403-4469-8E8C-0D40A82430F2}" cxnId="{7E7686ED-9331-4B90-BFE6-F08841D50BDA}" type="parTrans">
      <dgm:prSet/>
      <dgm:spPr/>
    </dgm:pt>
    <dgm:pt modelId="{8EC5AF5E-9C9F-410A-A755-A3EA5186F948}" cxnId="{7E7686ED-9331-4B90-BFE6-F08841D50BDA}" type="sibTrans">
      <dgm:prSet/>
      <dgm:spPr/>
      <dgm:t>
        <a:bodyPr/>
        <a:p>
          <a:endParaRPr lang="zh-CN" altLang="en-US"/>
        </a:p>
      </dgm:t>
    </dgm:pt>
    <dgm:pt modelId="{2E2F4D3A-969C-4DB2-9FA9-5C4A40369351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QGuiApplication</a:t>
          </a:r>
          <a:r>
            <a:rPr lang="en-US" altLang="zh-CN"/>
            <a:t/>
          </a:r>
          <a:endParaRPr lang="en-US" altLang="zh-CN"/>
        </a:p>
      </dgm:t>
    </dgm:pt>
    <dgm:pt modelId="{1E934BFE-4D40-486C-8784-F698A10C4CF5}" cxnId="{48990475-2588-4E8C-B6C9-F85EDD66AAF1}" type="parTrans">
      <dgm:prSet/>
      <dgm:spPr/>
    </dgm:pt>
    <dgm:pt modelId="{EC1AFF77-9232-4EEB-95CB-85CEAB3B1FC0}" cxnId="{48990475-2588-4E8C-B6C9-F85EDD66AAF1}" type="sibTrans">
      <dgm:prSet/>
      <dgm:spPr/>
      <dgm:t>
        <a:bodyPr/>
        <a:p>
          <a:endParaRPr lang="zh-CN" altLang="en-US"/>
        </a:p>
      </dgm:t>
    </dgm:pt>
    <dgm:pt modelId="{37B86CFA-59B5-46FA-8A6B-9FB187CE14DF}">
      <dgm:prSet phldrT="[文本]" phldr="0" custT="0"/>
      <dgm:spPr/>
      <dgm:t>
        <a:bodyPr vert="horz" wrap="square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QApplication</a:t>
          </a:r>
          <a:endParaRPr lang="en-US" altLang="zh-CN"/>
        </a:p>
      </dgm:t>
    </dgm:pt>
    <dgm:pt modelId="{9DABF4F3-A9E6-40B1-A863-AC9409CC14BB}" cxnId="{BD796C3E-A5A1-4A93-A5A5-FB6A12DEC3FB}" type="parTrans">
      <dgm:prSet/>
      <dgm:spPr/>
    </dgm:pt>
    <dgm:pt modelId="{18EFF3C3-47F9-402B-A3F3-E9310EA281B4}" cxnId="{BD796C3E-A5A1-4A93-A5A5-FB6A12DEC3FB}" type="sibTrans">
      <dgm:prSet/>
      <dgm:spPr/>
    </dgm:pt>
    <dgm:pt modelId="{BF708676-7EFC-4C81-9D3A-3E677EAC1C7B}" type="pres">
      <dgm:prSet presAssocID="{8EB1D179-D23D-41D4-AEEF-E4B9FEB06903}" presName="Name0" presStyleCnt="0">
        <dgm:presLayoutVars>
          <dgm:dir/>
          <dgm:resizeHandles val="exact"/>
        </dgm:presLayoutVars>
      </dgm:prSet>
      <dgm:spPr/>
    </dgm:pt>
    <dgm:pt modelId="{111DEAC9-5D4C-4A6A-A44E-082A26F60596}" type="pres">
      <dgm:prSet presAssocID="{3F25DA44-7F3E-4C17-A40B-7F663FDBEA65}" presName="node" presStyleLbl="node1" presStyleIdx="0" presStyleCnt="3">
        <dgm:presLayoutVars>
          <dgm:bulletEnabled val="1"/>
        </dgm:presLayoutVars>
      </dgm:prSet>
      <dgm:spPr/>
    </dgm:pt>
    <dgm:pt modelId="{8A5CF0CE-3323-464D-9C63-05C1BDB053F5}" type="pres">
      <dgm:prSet presAssocID="{8EC5AF5E-9C9F-410A-A755-A3EA5186F948}" presName="sibTrans" presStyleLbl="sibTrans2D1" presStyleIdx="0" presStyleCnt="2"/>
      <dgm:spPr/>
    </dgm:pt>
    <dgm:pt modelId="{5FA465F6-7607-499F-BFB2-52F4E071FB67}" type="pres">
      <dgm:prSet presAssocID="{8EC5AF5E-9C9F-410A-A755-A3EA5186F948}" presName="connectorText" presStyleCnt="0"/>
      <dgm:spPr/>
    </dgm:pt>
    <dgm:pt modelId="{552FB8E7-A5FB-4CC3-94C3-CE0BDF19F9F1}" type="pres">
      <dgm:prSet presAssocID="{2E2F4D3A-969C-4DB2-9FA9-5C4A40369351}" presName="node" presStyleLbl="node1" presStyleIdx="1" presStyleCnt="3">
        <dgm:presLayoutVars>
          <dgm:bulletEnabled val="1"/>
        </dgm:presLayoutVars>
      </dgm:prSet>
      <dgm:spPr/>
    </dgm:pt>
    <dgm:pt modelId="{353C3794-50AA-4D44-83C9-CE28317C3317}" type="pres">
      <dgm:prSet presAssocID="{EC1AFF77-9232-4EEB-95CB-85CEAB3B1FC0}" presName="sibTrans" presStyleLbl="sibTrans2D1" presStyleIdx="1" presStyleCnt="2"/>
      <dgm:spPr/>
    </dgm:pt>
    <dgm:pt modelId="{5AFF040D-0639-4120-9E39-DA822CF9F321}" type="pres">
      <dgm:prSet presAssocID="{EC1AFF77-9232-4EEB-95CB-85CEAB3B1FC0}" presName="connectorText" presStyleCnt="0"/>
      <dgm:spPr/>
    </dgm:pt>
    <dgm:pt modelId="{A1E15D63-E1FF-4A28-A04F-A2B65927BC31}" type="pres">
      <dgm:prSet presAssocID="{37B86CFA-59B5-46FA-8A6B-9FB187CE14DF}" presName="node" presStyleLbl="node1" presStyleIdx="2" presStyleCnt="3">
        <dgm:presLayoutVars>
          <dgm:bulletEnabled val="1"/>
        </dgm:presLayoutVars>
      </dgm:prSet>
      <dgm:spPr/>
    </dgm:pt>
  </dgm:ptLst>
  <dgm:cxnLst>
    <dgm:cxn modelId="{7E7686ED-9331-4B90-BFE6-F08841D50BDA}" srcId="{8EB1D179-D23D-41D4-AEEF-E4B9FEB06903}" destId="{3F25DA44-7F3E-4C17-A40B-7F663FDBEA65}" srcOrd="0" destOrd="0" parTransId="{EE9066D1-3403-4469-8E8C-0D40A82430F2}" sibTransId="{8EC5AF5E-9C9F-410A-A755-A3EA5186F948}"/>
    <dgm:cxn modelId="{48990475-2588-4E8C-B6C9-F85EDD66AAF1}" srcId="{8EB1D179-D23D-41D4-AEEF-E4B9FEB06903}" destId="{2E2F4D3A-969C-4DB2-9FA9-5C4A40369351}" srcOrd="1" destOrd="0" parTransId="{1E934BFE-4D40-486C-8784-F698A10C4CF5}" sibTransId="{EC1AFF77-9232-4EEB-95CB-85CEAB3B1FC0}"/>
    <dgm:cxn modelId="{BD796C3E-A5A1-4A93-A5A5-FB6A12DEC3FB}" srcId="{8EB1D179-D23D-41D4-AEEF-E4B9FEB06903}" destId="{37B86CFA-59B5-46FA-8A6B-9FB187CE14DF}" srcOrd="2" destOrd="0" parTransId="{9DABF4F3-A9E6-40B1-A863-AC9409CC14BB}" sibTransId="{18EFF3C3-47F9-402B-A3F3-E9310EA281B4}"/>
    <dgm:cxn modelId="{EA400A56-F845-49BC-A832-916E4DF654DA}" type="presOf" srcId="{8EB1D179-D23D-41D4-AEEF-E4B9FEB06903}" destId="{BF708676-7EFC-4C81-9D3A-3E677EAC1C7B}" srcOrd="0" destOrd="0" presId="urn:microsoft.com/office/officeart/2005/8/layout/process1"/>
    <dgm:cxn modelId="{9C7632F7-F693-4D4C-8178-C9393C16A325}" type="presParOf" srcId="{BF708676-7EFC-4C81-9D3A-3E677EAC1C7B}" destId="{111DEAC9-5D4C-4A6A-A44E-082A26F60596}" srcOrd="0" destOrd="0" presId="urn:microsoft.com/office/officeart/2005/8/layout/process1"/>
    <dgm:cxn modelId="{B610DC9B-8576-46D4-A694-5B65B615DCAA}" type="presOf" srcId="{3F25DA44-7F3E-4C17-A40B-7F663FDBEA65}" destId="{111DEAC9-5D4C-4A6A-A44E-082A26F60596}" srcOrd="0" destOrd="0" presId="urn:microsoft.com/office/officeart/2005/8/layout/process1"/>
    <dgm:cxn modelId="{530ADC4B-C554-4420-BED4-4E6AED4E2162}" type="presParOf" srcId="{BF708676-7EFC-4C81-9D3A-3E677EAC1C7B}" destId="{8A5CF0CE-3323-464D-9C63-05C1BDB053F5}" srcOrd="1" destOrd="0" presId="urn:microsoft.com/office/officeart/2005/8/layout/process1"/>
    <dgm:cxn modelId="{BAF1F36E-A473-46B1-9E7A-4F6D4D9453F6}" type="presOf" srcId="{8EC5AF5E-9C9F-410A-A755-A3EA5186F948}" destId="{8A5CF0CE-3323-464D-9C63-05C1BDB053F5}" srcOrd="0" destOrd="0" presId="urn:microsoft.com/office/officeart/2005/8/layout/process1"/>
    <dgm:cxn modelId="{9E0802FF-DF88-4958-9D6E-AC8A4230E766}" type="presParOf" srcId="{8A5CF0CE-3323-464D-9C63-05C1BDB053F5}" destId="{5FA465F6-7607-499F-BFB2-52F4E071FB67}" srcOrd="0" destOrd="1" presId="urn:microsoft.com/office/officeart/2005/8/layout/process1"/>
    <dgm:cxn modelId="{A02EE72D-3905-4F1C-A7FB-2F72625BCDE2}" type="presOf" srcId="{8EC5AF5E-9C9F-410A-A755-A3EA5186F948}" destId="{5FA465F6-7607-499F-BFB2-52F4E071FB67}" srcOrd="1" destOrd="0" presId="urn:microsoft.com/office/officeart/2005/8/layout/process1"/>
    <dgm:cxn modelId="{A45D03FB-9626-4C8A-BE35-82597AD0EA52}" type="presParOf" srcId="{BF708676-7EFC-4C81-9D3A-3E677EAC1C7B}" destId="{552FB8E7-A5FB-4CC3-94C3-CE0BDF19F9F1}" srcOrd="2" destOrd="0" presId="urn:microsoft.com/office/officeart/2005/8/layout/process1"/>
    <dgm:cxn modelId="{8438643C-CF54-4C33-B9DD-943B186F3FF0}" type="presOf" srcId="{2E2F4D3A-969C-4DB2-9FA9-5C4A40369351}" destId="{552FB8E7-A5FB-4CC3-94C3-CE0BDF19F9F1}" srcOrd="0" destOrd="0" presId="urn:microsoft.com/office/officeart/2005/8/layout/process1"/>
    <dgm:cxn modelId="{BAFAD19B-73EF-400A-BFE2-A9A72808894D}" type="presParOf" srcId="{BF708676-7EFC-4C81-9D3A-3E677EAC1C7B}" destId="{353C3794-50AA-4D44-83C9-CE28317C3317}" srcOrd="3" destOrd="0" presId="urn:microsoft.com/office/officeart/2005/8/layout/process1"/>
    <dgm:cxn modelId="{AD2C9CB3-DD8C-45DF-91A8-BA923A7D8E31}" type="presOf" srcId="{EC1AFF77-9232-4EEB-95CB-85CEAB3B1FC0}" destId="{353C3794-50AA-4D44-83C9-CE28317C3317}" srcOrd="0" destOrd="0" presId="urn:microsoft.com/office/officeart/2005/8/layout/process1"/>
    <dgm:cxn modelId="{ACC4BD0B-3DDE-4ADA-8A89-85D4958D15B1}" type="presParOf" srcId="{353C3794-50AA-4D44-83C9-CE28317C3317}" destId="{5AFF040D-0639-4120-9E39-DA822CF9F321}" srcOrd="0" destOrd="3" presId="urn:microsoft.com/office/officeart/2005/8/layout/process1"/>
    <dgm:cxn modelId="{4E828FC1-BFEB-4F5F-A692-8F168065FAB3}" type="presOf" srcId="{EC1AFF77-9232-4EEB-95CB-85CEAB3B1FC0}" destId="{5AFF040D-0639-4120-9E39-DA822CF9F321}" srcOrd="1" destOrd="0" presId="urn:microsoft.com/office/officeart/2005/8/layout/process1"/>
    <dgm:cxn modelId="{D5F4E6E0-4D03-40E2-B3C6-DAD857DB0C5F}" type="presParOf" srcId="{BF708676-7EFC-4C81-9D3A-3E677EAC1C7B}" destId="{A1E15D63-E1FF-4A28-A04F-A2B65927BC31}" srcOrd="4" destOrd="0" presId="urn:microsoft.com/office/officeart/2005/8/layout/process1"/>
    <dgm:cxn modelId="{F9C04048-A041-44B9-81D3-A9829AFCD9BC}" type="presOf" srcId="{37B86CFA-59B5-46FA-8A6B-9FB187CE14DF}" destId="{A1E15D63-E1FF-4A28-A04F-A2B65927BC3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80050" cy="2172335"/>
        <a:chOff x="0" y="0"/>
        <a:chExt cx="5480050" cy="2172335"/>
      </a:xfrm>
    </dsp:grpSpPr>
    <dsp:sp modelId="{111DEAC9-5D4C-4A6A-A44E-082A26F60596}">
      <dsp:nvSpPr>
        <dsp:cNvPr id="3" name="圆角矩形 2"/>
        <dsp:cNvSpPr/>
      </dsp:nvSpPr>
      <dsp:spPr bwMode="white">
        <a:xfrm>
          <a:off x="0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QCoreApplication</a:t>
          </a:r>
          <a:endParaRPr lang="en-US" altLang="zh-CN"/>
        </a:p>
      </dsp:txBody>
      <dsp:txXfrm>
        <a:off x="0" y="653532"/>
        <a:ext cx="1442118" cy="865271"/>
      </dsp:txXfrm>
    </dsp:sp>
    <dsp:sp modelId="{8A5CF0CE-3323-464D-9C63-05C1BDB053F5}">
      <dsp:nvSpPr>
        <dsp:cNvPr id="4" name="右箭头 3"/>
        <dsp:cNvSpPr/>
      </dsp:nvSpPr>
      <dsp:spPr bwMode="white">
        <a:xfrm>
          <a:off x="1577678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577678" y="907345"/>
        <a:ext cx="305729" cy="357645"/>
      </dsp:txXfrm>
    </dsp:sp>
    <dsp:sp modelId="{552FB8E7-A5FB-4CC3-94C3-CE0BDF19F9F1}">
      <dsp:nvSpPr>
        <dsp:cNvPr id="6" name="圆角矩形 5"/>
        <dsp:cNvSpPr/>
      </dsp:nvSpPr>
      <dsp:spPr bwMode="white">
        <a:xfrm>
          <a:off x="2018966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QGuiApplication</a:t>
          </a:r>
          <a:endParaRPr lang="en-US" altLang="zh-CN"/>
        </a:p>
      </dsp:txBody>
      <dsp:txXfrm>
        <a:off x="2018966" y="653532"/>
        <a:ext cx="1442118" cy="865271"/>
      </dsp:txXfrm>
    </dsp:sp>
    <dsp:sp modelId="{353C3794-50AA-4D44-83C9-CE28317C3317}">
      <dsp:nvSpPr>
        <dsp:cNvPr id="7" name="右箭头 6"/>
        <dsp:cNvSpPr/>
      </dsp:nvSpPr>
      <dsp:spPr bwMode="white">
        <a:xfrm>
          <a:off x="3596643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96643" y="907345"/>
        <a:ext cx="305729" cy="357645"/>
      </dsp:txXfrm>
    </dsp:sp>
    <dsp:sp modelId="{A1E15D63-E1FF-4A28-A04F-A2B65927BC31}">
      <dsp:nvSpPr>
        <dsp:cNvPr id="9" name="圆角矩形 8"/>
        <dsp:cNvSpPr/>
      </dsp:nvSpPr>
      <dsp:spPr bwMode="white">
        <a:xfrm>
          <a:off x="4037932" y="653532"/>
          <a:ext cx="1442118" cy="865271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49530" tIns="49530" rIns="49530" bIns="49530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QApplication</a:t>
          </a:r>
          <a:endParaRPr lang="en-US" altLang="zh-CN"/>
        </a:p>
      </dsp:txBody>
      <dsp:txXfrm>
        <a:off x="4037932" y="653532"/>
        <a:ext cx="1442118" cy="865271"/>
      </dsp:txXfrm>
    </dsp:sp>
    <dsp:sp modelId="{5FA465F6-7607-499F-BFB2-52F4E071FB67}">
      <dsp:nvSpPr>
        <dsp:cNvPr id="5" name="右箭头 4"/>
        <dsp:cNvSpPr/>
      </dsp:nvSpPr>
      <dsp:spPr bwMode="white">
        <a:xfrm>
          <a:off x="1577678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1577678" y="907345"/>
        <a:ext cx="305729" cy="357645"/>
      </dsp:txXfrm>
    </dsp:sp>
    <dsp:sp modelId="{5AFF040D-0639-4120-9E39-DA822CF9F321}">
      <dsp:nvSpPr>
        <dsp:cNvPr id="8" name="右箭头 7"/>
        <dsp:cNvSpPr/>
      </dsp:nvSpPr>
      <dsp:spPr bwMode="white">
        <a:xfrm>
          <a:off x="3596643" y="907345"/>
          <a:ext cx="305729" cy="357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55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596643" y="907345"/>
        <a:ext cx="305729" cy="357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5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62.png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255" y="1718945"/>
            <a:ext cx="11019155" cy="274764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7200" dirty="0">
                <a:solidFill>
                  <a:schemeClr val="bg1"/>
                </a:solidFill>
              </a:rPr>
              <a:t>      </a:t>
            </a:r>
            <a:r>
              <a:rPr kumimoji="1" lang="zh-CN" altLang="en-US" sz="7200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dirty="0">
                <a:solidFill>
                  <a:schemeClr val="bg1"/>
                </a:solidFill>
              </a:rPr>
              <a:t>Python</a:t>
            </a:r>
            <a:endParaRPr kumimoji="1" lang="en-US" altLang="zh-CN" sz="72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dirty="0">
                <a:solidFill>
                  <a:schemeClr val="bg1"/>
                </a:solidFill>
              </a:rPr>
              <a:t>你值得拥有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2425" y="436245"/>
            <a:ext cx="1368425" cy="13684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>
        <p14:vortex dir="r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简单的窗口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0515" y="967740"/>
            <a:ext cx="4156710" cy="5446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#!/usr/bin/python3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# -*- coding: utf-8 -*-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"""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ZetCode PyQt5 tutorial 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In this example, we create a simple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window in PyQt5.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author: Jan Bodnar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website: zetcode.com 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Last edited: August 2017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"""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import sys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from PyQt5.QtWidgets import QApplication, QWidget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if __name__ == '__main__':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app = QApplication(sys.argv)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 = QWidget()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w.resize(250, 150)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w.move(300, 300)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w.setWindowTitle('Simple')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w.show()</a:t>
            </a:r>
            <a:endParaRPr lang="zh-CN" altLang="en-US" sz="1200">
              <a:solidFill>
                <a:schemeClr val="bg1"/>
              </a:solidFill>
            </a:endParaRPr>
          </a:p>
          <a:p>
            <a:endParaRPr lang="zh-CN" altLang="en-US" sz="1200">
              <a:solidFill>
                <a:schemeClr val="bg1"/>
              </a:solidFill>
            </a:endParaRPr>
          </a:p>
          <a:p>
            <a:r>
              <a:rPr lang="zh-CN" altLang="en-US" sz="1200">
                <a:solidFill>
                  <a:schemeClr val="bg1"/>
                </a:solidFill>
              </a:rPr>
              <a:t>    sys.exit(app.exec_())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0515" y="991870"/>
            <a:ext cx="3801745" cy="5711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0" y="1449070"/>
            <a:ext cx="3877310" cy="479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简单的窗口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2590800"/>
            <a:ext cx="2400300" cy="1676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905000"/>
            <a:ext cx="5400675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带窗口图标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4815" y="1022985"/>
            <a:ext cx="3585210" cy="5785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#!/usr/bin/python3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# -*- coding: utf-8 -*-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"""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ZetCode PyQt5 tutorial 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This example shows an icon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in the titlebar of the window.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Author: Jan Bodnar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Website: zetcode.com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Last edited: August 2017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"""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import sys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from PyQt5.QtWidgets import QApplication, QWidget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from PyQt5.QtGui import QIcon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class Example(QWidget):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def __init__(self):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super().__init__()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self.initUI()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def initUI(self):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self.setGeometry(300, 300, 300, 220)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self.setWindowTitle('Icon')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self.setWindowIcon(QIcon('web.png'))        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    self.show()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if __name__ == '__main__':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app = QApplication(sys.argv)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ex = Example()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    sys.exit(app.exec_())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6230" y="991870"/>
            <a:ext cx="3801745" cy="574865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1524635"/>
            <a:ext cx="6607810" cy="4782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yQt5- 带窗口图标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2695575"/>
            <a:ext cx="2895600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441450"/>
            <a:ext cx="6699250" cy="450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当下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Meet_Qt_General_20180813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的商业伙伴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生态圈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918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应用开发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72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设备创建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252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知名应用程序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239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80"/>
            <a:ext cx="4741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应用领域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知名应用程序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物联网应用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医疗应用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交通应用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33875" y="531495"/>
            <a:ext cx="352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工业自动化应用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3875" y="531495"/>
            <a:ext cx="352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工业自动化应用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汽车应用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汽车应用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Meet_Qt_General_20180813_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框架简介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的基础知识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界面技术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Meet_Qt_General_20180813_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虚拟键盘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图表库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数据可视化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490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76725" y="531495"/>
            <a:ext cx="3752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 Controls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144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触屏模块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333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图形绘制模块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状态机模块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3D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绘图支持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425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4702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的数据库操作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的自动化运维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的自动化测试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25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科学计算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绘图管线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材质优化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66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9270" y="542925"/>
            <a:ext cx="3552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Wayland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10025" y="531495"/>
            <a:ext cx="433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解释器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编译器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953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91000" y="531495"/>
            <a:ext cx="4237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Qml Complier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管道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29660" y="542925"/>
            <a:ext cx="5247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最新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Qml Complier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的性能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025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WebGL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5854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38295" y="531495"/>
            <a:ext cx="3915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WebAssembly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08712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067810" y="532130"/>
            <a:ext cx="4389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for Python-PySide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156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MCU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14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15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67195" y="2553335"/>
            <a:ext cx="5052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的持续集成工具链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09105" y="3933190"/>
            <a:ext cx="4618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的游戏编程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09105" y="5297170"/>
            <a:ext cx="4618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的高性能编程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09105" y="1110615"/>
            <a:ext cx="4438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的数据可视化</a:t>
            </a:r>
            <a:endParaRPr 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33875" y="531495"/>
            <a:ext cx="3790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IDE-QtCeator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5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性能定位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67200" y="542925"/>
            <a:ext cx="407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Quick Designer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80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3D Studio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20210" y="531495"/>
            <a:ext cx="37515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Design Studio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Squish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1500" y="531495"/>
            <a:ext cx="342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Gamma Ray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6680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0" y="1068070"/>
            <a:ext cx="10058400" cy="565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81500" y="531495"/>
            <a:ext cx="3429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Gamma Ray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686300" y="531495"/>
            <a:ext cx="3086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Boot to Qt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07759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895850" y="531495"/>
            <a:ext cx="240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Lite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Meet_Qt_General_20180813_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7632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7</a:t>
            </a:r>
            <a:endParaRPr lang="en-US" altLang="zh-CN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760"/>
            <a:ext cx="5149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编程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85945" y="531495"/>
            <a:ext cx="3419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快速启动优化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Meet_Qt_General_20180813_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9187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05350" y="542925"/>
            <a:ext cx="278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Qt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基本术语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 descr="Qt术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6155" y="1099820"/>
            <a:ext cx="5173980" cy="575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0720" y="53149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QApplication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384175" y="2505075"/>
          <a:ext cx="5480050" cy="2172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454140" y="1418590"/>
            <a:ext cx="549211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从继承关系看，QApplication父类QGuiApplication，QGuiApplication父类是QCoreApplication。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开发命令行程序</a:t>
            </a:r>
            <a:r>
              <a:rPr lang="en-US" altLang="zh-CN">
                <a:solidFill>
                  <a:schemeClr val="bg1"/>
                </a:solidFill>
              </a:rPr>
              <a:t>------&gt;</a:t>
            </a:r>
            <a:r>
              <a:rPr lang="zh-CN" altLang="en-US">
                <a:solidFill>
                  <a:schemeClr val="bg1"/>
                </a:solidFill>
              </a:rPr>
              <a:t>QCoreApplication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基于</a:t>
            </a:r>
            <a:r>
              <a:rPr lang="en-US" altLang="zh-CN">
                <a:solidFill>
                  <a:schemeClr val="bg1"/>
                </a:solidFill>
              </a:rPr>
              <a:t>qml</a:t>
            </a:r>
            <a:r>
              <a:rPr lang="zh-CN" altLang="en-US">
                <a:solidFill>
                  <a:schemeClr val="bg1"/>
                </a:solidFill>
              </a:rPr>
              <a:t>图形界面 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------&gt;</a:t>
            </a:r>
            <a:r>
              <a:rPr lang="zh-CN" altLang="en-US">
                <a:solidFill>
                  <a:schemeClr val="bg1"/>
                </a:solidFill>
              </a:rPr>
              <a:t>QGuiApplicatio</a:t>
            </a:r>
            <a:r>
              <a:rPr lang="en-US" altLang="zh-CN">
                <a:solidFill>
                  <a:schemeClr val="bg1"/>
                </a:solidFill>
              </a:rPr>
              <a:t>n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基于</a:t>
            </a:r>
            <a:r>
              <a:rPr lang="en-US" altLang="zh-CN">
                <a:solidFill>
                  <a:schemeClr val="bg1"/>
                </a:solidFill>
              </a:rPr>
              <a:t>QWidget</a:t>
            </a:r>
            <a:r>
              <a:rPr lang="zh-CN" altLang="en-US">
                <a:solidFill>
                  <a:schemeClr val="bg1"/>
                </a:solidFill>
              </a:rPr>
              <a:t>图形界面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------&gt;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QApplication</a:t>
            </a:r>
            <a:r>
              <a:rPr lang="zh-CN" altLang="en-US">
                <a:solidFill>
                  <a:schemeClr val="bg1"/>
                </a:solidFill>
              </a:rPr>
              <a:t>    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QML与QWidget使用，则用QApplication。我的一个app，只用到了QML，但使用了系统托盘systemtrayicon，就必须使用QApplication，否则无法创建系统托盘。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 QApplication包含的功能最多，也就最笨重，QGuiApplication到QCoreApplication越来越轻量。分的这么细，主要目标是实现Qt Lite，到Qt5.8开始，实现用到什么模块，加载什么模块，尽量减小编译后的app体积。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0720" y="531495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Qt5- QApplication</a:t>
            </a:r>
            <a:endParaRPr 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2245" y="1068070"/>
            <a:ext cx="6748145" cy="572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78325" y="542925"/>
            <a:ext cx="3435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的核心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 descr="python-g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73530"/>
            <a:ext cx="10058400" cy="3710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912235" y="542925"/>
            <a:ext cx="4507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最好的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-PyQt5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06135" y="2555875"/>
            <a:ext cx="6074410" cy="3479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 descr="pyqt5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1550670"/>
            <a:ext cx="4348480" cy="4533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9575" y="2691130"/>
            <a:ext cx="603758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PyQt5 是Digia的一套Qt5与python绑定的应用框架，同时支持2.x和3.x。本教程使用的是3.x。Qt库由Riverbank Computing开发，是最强大的GUI库之一 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PyQt5是由一系列Python模块组成。超过620个类，6000和函数和方法。能在诸如Unix、Windows和Mac OS等主流操作系统上运行。PyQt5有两种证书，GPL和商业证书。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829050" y="542925"/>
            <a:ext cx="4609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最好的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-PySide</a:t>
            </a:r>
            <a:endParaRPr lang="en-US" altLang="zh-CN" sz="24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50" y="2137410"/>
            <a:ext cx="69424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       </a:t>
            </a:r>
            <a:r>
              <a:rPr lang="zh-CN" altLang="en-US">
                <a:solidFill>
                  <a:schemeClr val="bg1"/>
                </a:solidFill>
              </a:rPr>
              <a:t>PySide由Qt的官方团队--Nokia Qt进行维护，集成了Qt和Python的优势。一个PySide程序员只需要使用简单的Python语言就能够发挥Qt的所有功能。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PySide拥有LGPL2.1版授权许可，允许进行免费/开源软件和私有商业软件的开发。Matplotlib，PhotoGrabber，Wing IDE，Lucas Chess，Fminer等应用程序均使用PySide开发，这证明了PySide在软件行业的广泛普及和使用。另外，PySide Mobility工程还允许python访问Qt Mobile API，这对你进行移动开发是很有帮助的。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-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3258820"/>
            <a:ext cx="381000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0">
        <p14:vortex dir="r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3691</Words>
  <Application>WPS 演示</Application>
  <PresentationFormat>宽屏</PresentationFormat>
  <Paragraphs>424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Arial</vt:lpstr>
      <vt:lpstr>宋体</vt:lpstr>
      <vt:lpstr>Wingdings</vt:lpstr>
      <vt:lpstr>Segoe UI Light</vt:lpstr>
      <vt:lpstr>微软雅黑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42</cp:revision>
  <dcterms:created xsi:type="dcterms:W3CDTF">2015-07-31T08:15:00Z</dcterms:created>
  <dcterms:modified xsi:type="dcterms:W3CDTF">2018-10-13T05:51:27Z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